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9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0770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1028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99492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13823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66836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67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6823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35933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63730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45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44539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83DF0-79C6-4130-BFF1-0798088A4B74}" type="datetimeFigureOut">
              <a:rPr lang="nb-NO" smtClean="0"/>
              <a:t>14.06.2023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E4CC09-3C29-4453-8EB2-1BFCD9C5F8E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9318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1505002"/>
              </p:ext>
            </p:extLst>
          </p:nvPr>
        </p:nvGraphicFramePr>
        <p:xfrm>
          <a:off x="504966" y="417755"/>
          <a:ext cx="10713493" cy="6169821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831364">
                  <a:extLst>
                    <a:ext uri="{9D8B030D-6E8A-4147-A177-3AD203B41FA5}">
                      <a16:colId xmlns:a16="http://schemas.microsoft.com/office/drawing/2014/main" val="4120786131"/>
                    </a:ext>
                  </a:extLst>
                </a:gridCol>
                <a:gridCol w="4549450">
                  <a:extLst>
                    <a:ext uri="{9D8B030D-6E8A-4147-A177-3AD203B41FA5}">
                      <a16:colId xmlns:a16="http://schemas.microsoft.com/office/drawing/2014/main" val="4171296094"/>
                    </a:ext>
                  </a:extLst>
                </a:gridCol>
                <a:gridCol w="5332679">
                  <a:extLst>
                    <a:ext uri="{9D8B030D-6E8A-4147-A177-3AD203B41FA5}">
                      <a16:colId xmlns:a16="http://schemas.microsoft.com/office/drawing/2014/main" val="1446589333"/>
                    </a:ext>
                  </a:extLst>
                </a:gridCol>
              </a:tblGrid>
              <a:tr h="414553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20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Program: Dravets</a:t>
                      </a:r>
                      <a:r>
                        <a:rPr lang="nb-NO" sz="20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syndrom d</a:t>
                      </a:r>
                      <a:r>
                        <a:rPr lang="nb-NO" sz="20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igitalt </a:t>
                      </a:r>
                      <a:r>
                        <a:rPr lang="nb-NO" sz="2000" b="1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dagsseminar</a:t>
                      </a:r>
                      <a:r>
                        <a:rPr lang="nb-NO" sz="20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, </a:t>
                      </a:r>
                      <a:r>
                        <a:rPr lang="nb-NO" sz="2000" b="1" baseline="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fredag 23. juni 2023</a:t>
                      </a:r>
                      <a:endParaRPr lang="nb-NO" sz="2000" b="1" dirty="0" smtClean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solidFill>
                      <a:srgbClr val="8000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extLst>
                  <a:ext uri="{0D108BD9-81ED-4DB2-BD59-A6C34878D82A}">
                    <a16:rowId xmlns:a16="http://schemas.microsoft.com/office/drawing/2014/main" val="1324190250"/>
                  </a:ext>
                </a:extLst>
              </a:tr>
              <a:tr h="414553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09.00</a:t>
                      </a:r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Velkommen til dagsseminar</a:t>
                      </a:r>
                    </a:p>
                    <a:p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Nasjonalt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kompetansesenter for sjeldne epilepsirelaterte diagnoser, OUS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extLst>
                  <a:ext uri="{0D108BD9-81ED-4DB2-BD59-A6C34878D82A}">
                    <a16:rowId xmlns:a16="http://schemas.microsoft.com/office/drawing/2014/main" val="2795185599"/>
                  </a:ext>
                </a:extLst>
              </a:tr>
              <a:tr h="414553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09.02</a:t>
                      </a:r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Dravets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syndrom hos barn</a:t>
                      </a:r>
                    </a:p>
                    <a:p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Anne Våtevik, </a:t>
                      </a: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</a:t>
                      </a:r>
                      <a:r>
                        <a:rPr lang="nb-NO" sz="1100" dirty="0" smtClean="0"/>
                        <a:t>verlege, OUS</a:t>
                      </a:r>
                      <a:endParaRPr lang="nb-NO" sz="1100" dirty="0" smtClean="0"/>
                    </a:p>
                    <a:p>
                      <a:r>
                        <a:rPr lang="nb-NO" sz="1100" dirty="0" smtClean="0"/>
                        <a:t>Spesialsykehuset for epilepsi SSE</a:t>
                      </a:r>
                    </a:p>
                  </a:txBody>
                  <a:tcPr marL="82917" marR="82917" marT="41441" marB="41441"/>
                </a:tc>
                <a:extLst>
                  <a:ext uri="{0D108BD9-81ED-4DB2-BD59-A6C34878D82A}">
                    <a16:rowId xmlns:a16="http://schemas.microsoft.com/office/drawing/2014/main" val="606237882"/>
                  </a:ext>
                </a:extLst>
              </a:tr>
              <a:tr h="26082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09.30</a:t>
                      </a:r>
                    </a:p>
                    <a:p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r>
                        <a:rPr lang="sv-SE" sz="1100" i="1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Forskningsnytt</a:t>
                      </a:r>
                      <a:r>
                        <a:rPr lang="sv-SE" sz="1100" i="1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:</a:t>
                      </a:r>
                    </a:p>
                    <a:p>
                      <a:r>
                        <a:rPr lang="sv-SE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Dravets </a:t>
                      </a:r>
                      <a:r>
                        <a:rPr lang="sv-SE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syndrom- aktuell forskning i Göteborg</a:t>
                      </a: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Bjørn Bjurulf, </a:t>
                      </a:r>
                      <a:r>
                        <a:rPr lang="nb-NO" sz="1100" dirty="0" smtClean="0">
                          <a:latin typeface="+mn-lt"/>
                          <a:cs typeface="+mn-cs"/>
                        </a:rPr>
                        <a:t>ov</a:t>
                      </a:r>
                      <a:r>
                        <a:rPr lang="nb-NO" sz="1100" dirty="0" smtClean="0"/>
                        <a:t>erlege/</a:t>
                      </a:r>
                      <a:r>
                        <a:rPr lang="nb-NO" sz="1100" dirty="0" err="1" smtClean="0"/>
                        <a:t>PhD</a:t>
                      </a:r>
                      <a:r>
                        <a:rPr lang="nb-NO" sz="1100" dirty="0" smtClean="0"/>
                        <a:t> student </a:t>
                      </a:r>
                    </a:p>
                    <a:p>
                      <a:r>
                        <a:rPr lang="nb-NO" sz="1100" dirty="0" err="1" smtClean="0"/>
                        <a:t>Drottning</a:t>
                      </a:r>
                      <a:r>
                        <a:rPr lang="nb-NO" sz="1100" dirty="0" smtClean="0"/>
                        <a:t> Silvias </a:t>
                      </a:r>
                      <a:r>
                        <a:rPr lang="nb-NO" sz="1100" dirty="0" err="1" smtClean="0"/>
                        <a:t>barnsjukhus</a:t>
                      </a:r>
                      <a:r>
                        <a:rPr lang="nb-NO" sz="1100" dirty="0" smtClean="0"/>
                        <a:t>, Göteborgs Universitet </a:t>
                      </a:r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extLst>
                  <a:ext uri="{0D108BD9-81ED-4DB2-BD59-A6C34878D82A}">
                    <a16:rowId xmlns:a16="http://schemas.microsoft.com/office/drawing/2014/main" val="3079993161"/>
                  </a:ext>
                </a:extLst>
              </a:tr>
              <a:tr h="248731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10.30</a:t>
                      </a:r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PAUSE</a:t>
                      </a:r>
                      <a:endParaRPr lang="nb-NO"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4650797"/>
                  </a:ext>
                </a:extLst>
              </a:tr>
              <a:tr h="329118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10.45</a:t>
                      </a:r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Nytt om behandling av </a:t>
                      </a: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Dravets </a:t>
                      </a: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syndrom – farmakologi og genterapi</a:t>
                      </a: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Cecilie Landmark, professor i farmakologi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Avd. for farmasi, </a:t>
                      </a:r>
                      <a:r>
                        <a:rPr lang="nb-NO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OsloMet</a:t>
                      </a: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/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Spesialsykehuset for epilepsi – SSE, OUS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extLst>
                  <a:ext uri="{0D108BD9-81ED-4DB2-BD59-A6C34878D82A}">
                    <a16:rowId xmlns:a16="http://schemas.microsoft.com/office/drawing/2014/main" val="3005669821"/>
                  </a:ext>
                </a:extLst>
              </a:tr>
              <a:tr h="306741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11.30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Miljøterapi for mennesker med utviklingshemming – med vekt på psykisk helse</a:t>
                      </a:r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Trine Lise Bakken, fag- og forskningsleder</a:t>
                      </a:r>
                    </a:p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Nasjonal kompetansetjeneste for utviklingshemming og psykisk helse,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OUS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extLst>
                  <a:ext uri="{0D108BD9-81ED-4DB2-BD59-A6C34878D82A}">
                    <a16:rowId xmlns:a16="http://schemas.microsoft.com/office/drawing/2014/main" val="2192539833"/>
                  </a:ext>
                </a:extLst>
              </a:tr>
              <a:tr h="248717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12.15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solidFill>
                            <a:schemeClr val="bg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PAUSE</a:t>
                      </a:r>
                      <a:endParaRPr lang="nb-NO"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795732"/>
                  </a:ext>
                </a:extLst>
              </a:tr>
              <a:tr h="417784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12.30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Dravets syndrom hos voksne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nb-NO" sz="11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r>
                        <a:rPr kumimoji="0" lang="nb-NO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Caroline Lund, </a:t>
                      </a: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nevrolog </a:t>
                      </a:r>
                      <a:r>
                        <a:rPr lang="nb-NO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PhD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Nasjonalt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kompetansesenter for sjeldne epilepsirelaterte diagnoser, OUS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extLst>
                  <a:ext uri="{0D108BD9-81ED-4DB2-BD59-A6C34878D82A}">
                    <a16:rowId xmlns:a16="http://schemas.microsoft.com/office/drawing/2014/main" val="3331378493"/>
                  </a:ext>
                </a:extLst>
              </a:tr>
              <a:tr h="516432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13.00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Motoriske aspekter ved Dravets syndrom, med funn fra </a:t>
                      </a:r>
                      <a:r>
                        <a:rPr lang="nb-NO" sz="11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Dravetstudien</a:t>
                      </a: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 Norge</a:t>
                      </a:r>
                    </a:p>
                  </a:txBody>
                  <a:tcPr marL="82917" marR="82917" marT="41441" marB="4144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Marit Braanen, fysioterapeut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Nasjonalt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kompetansesenter for sjeldne epilepsirelaterte diagnoser, OUS/ Spesialsykehuset for epilepsi – SSE, OUS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/>
                </a:tc>
                <a:extLst>
                  <a:ext uri="{0D108BD9-81ED-4DB2-BD59-A6C34878D82A}">
                    <a16:rowId xmlns:a16="http://schemas.microsoft.com/office/drawing/2014/main" val="1124596799"/>
                  </a:ext>
                </a:extLst>
              </a:tr>
              <a:tr h="248717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13.30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849748"/>
                  </a:ext>
                </a:extLst>
              </a:tr>
              <a:tr h="389792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13.45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spcAft>
                          <a:spcPts val="0"/>
                        </a:spcAft>
                        <a:buFont typeface="Calibri" panose="020F0502020204030204" pitchFamily="34" charset="0"/>
                        <a:buNone/>
                      </a:pP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Alternativ og supplerende kommunikasjon hos personer med Dravets syndrom, med funn fra </a:t>
                      </a:r>
                      <a:r>
                        <a:rPr lang="nb-NO" sz="11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Dravetstudien</a:t>
                      </a:r>
                      <a:r>
                        <a:rPr lang="nb-NO" sz="11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i Norge</a:t>
                      </a:r>
                      <a:endParaRPr lang="nb-NO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b-NO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Silje Systad, spesialpedagog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Nasjonalt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kompetansesenter for sjeldne epilepsirelaterte diagnoser, OUS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78260851"/>
                  </a:ext>
                </a:extLst>
              </a:tr>
              <a:tr h="248717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14.15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solidFill>
                          <a:schemeClr val="bg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solidFill>
                      <a:srgbClr val="800080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sz="110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solidFill>
                      <a:srgbClr val="8000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6074007"/>
                  </a:ext>
                </a:extLst>
              </a:tr>
              <a:tr h="430791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14.30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Innlegg om brukerforeningen </a:t>
                      </a:r>
                    </a:p>
                    <a:p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Epilepsiforbundet –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Dravets 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syndrom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292565"/>
                  </a:ext>
                </a:extLst>
              </a:tr>
              <a:tr h="341194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14.45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Oppsummering og intervju med pårørende</a:t>
                      </a: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Mia Tuft, </a:t>
                      </a:r>
                      <a:r>
                        <a:rPr lang="nb-NO" sz="1100" dirty="0" err="1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nevropsykolog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Nasjonalt</a:t>
                      </a:r>
                      <a:r>
                        <a:rPr lang="nb-NO" sz="1100" baseline="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 kompetansesenter for sjeldne epilepsirelaterte diagnoser, OUS</a:t>
                      </a: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5021218"/>
                  </a:ext>
                </a:extLst>
              </a:tr>
              <a:tr h="248717"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15.30</a:t>
                      </a:r>
                      <a:endParaRPr lang="nb-NO" sz="11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nb-NO" sz="1100" dirty="0" smtClean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Avslutning</a:t>
                      </a:r>
                    </a:p>
                  </a:txBody>
                  <a:tcPr marL="82917" marR="82917" marT="41441" marB="41441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100" dirty="0" smtClean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82917" marR="82917" marT="41441" marB="41441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63945775"/>
                  </a:ext>
                </a:extLst>
              </a:tr>
            </a:tbl>
          </a:graphicData>
        </a:graphic>
      </p:graphicFrame>
      <p:sp>
        <p:nvSpPr>
          <p:cNvPr id="3" name="TekstSylinder 1"/>
          <p:cNvSpPr txBox="1">
            <a:spLocks noChangeArrowheads="1"/>
          </p:cNvSpPr>
          <p:nvPr/>
        </p:nvSpPr>
        <p:spPr bwMode="auto">
          <a:xfrm>
            <a:off x="9596793" y="6587576"/>
            <a:ext cx="185499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r>
              <a:rPr lang="nb-NO" altLang="nb-NO" sz="1100" dirty="0" smtClean="0">
                <a:latin typeface="Calibri" panose="020F0502020204030204" pitchFamily="34" charset="0"/>
                <a:cs typeface="Calibri" panose="020F0502020204030204" pitchFamily="34" charset="0"/>
              </a:rPr>
              <a:t>Med forbehold om endringer</a:t>
            </a:r>
            <a:endParaRPr lang="nb-NO" altLang="nb-NO" sz="1100" dirty="0"/>
          </a:p>
        </p:txBody>
      </p:sp>
    </p:spTree>
    <p:extLst>
      <p:ext uri="{BB962C8B-B14F-4D97-AF65-F5344CB8AC3E}">
        <p14:creationId xmlns:p14="http://schemas.microsoft.com/office/powerpoint/2010/main" val="2541024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236</Words>
  <Application>Microsoft Office PowerPoint</Application>
  <PresentationFormat>Widescreen</PresentationFormat>
  <Paragraphs>49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MS PGothic</vt:lpstr>
      <vt:lpstr>Arial</vt:lpstr>
      <vt:lpstr>Calibri</vt:lpstr>
      <vt:lpstr>Calibri Light</vt:lpstr>
      <vt:lpstr>Office-tema</vt:lpstr>
      <vt:lpstr>PowerPoint-presentasjon</vt:lpstr>
    </vt:vector>
  </TitlesOfParts>
  <Company>Helse Sør-Øst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Silje Systad</dc:creator>
  <cp:lastModifiedBy>Aina Ljosåk Hansen</cp:lastModifiedBy>
  <cp:revision>11</cp:revision>
  <dcterms:created xsi:type="dcterms:W3CDTF">2023-06-06T11:54:36Z</dcterms:created>
  <dcterms:modified xsi:type="dcterms:W3CDTF">2023-06-14T11:36:28Z</dcterms:modified>
</cp:coreProperties>
</file>